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sldIdLst>
    <p:sldId id="256" r:id="rId2"/>
    <p:sldId id="259" r:id="rId3"/>
    <p:sldId id="257" r:id="rId4"/>
    <p:sldId id="258" r:id="rId5"/>
    <p:sldId id="262" r:id="rId6"/>
    <p:sldId id="263" r:id="rId7"/>
    <p:sldId id="266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A4231-1F98-BCB5-3732-4E9295D27587}" v="175" dt="2024-05-03T15:44:26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1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6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7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9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2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5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7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0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1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04" r:id="rId6"/>
    <p:sldLayoutId id="2147483900" r:id="rId7"/>
    <p:sldLayoutId id="2147483901" r:id="rId8"/>
    <p:sldLayoutId id="2147483902" r:id="rId9"/>
    <p:sldLayoutId id="2147483903" r:id="rId10"/>
    <p:sldLayoutId id="214748390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s.uga.edu/scl/research/collections" TargetMode="External"/><Relationship Id="rId3" Type="http://schemas.openxmlformats.org/officeDocument/2006/relationships/hyperlink" Target="https://www.archives.gov/" TargetMode="External"/><Relationship Id="rId7" Type="http://schemas.openxmlformats.org/officeDocument/2006/relationships/hyperlink" Target="https://www.atlantahistorycenter.com/learning-research/search-the-collections/" TargetMode="External"/><Relationship Id="rId12" Type="http://schemas.openxmlformats.org/officeDocument/2006/relationships/hyperlink" Target="https://www.georgiahistory.com/research/search-our-collection/" TargetMode="External"/><Relationship Id="rId2" Type="http://schemas.openxmlformats.org/officeDocument/2006/relationships/hyperlink" Target="https://www.loc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eorgiaarchives.org/" TargetMode="External"/><Relationship Id="rId11" Type="http://schemas.openxmlformats.org/officeDocument/2006/relationships/hyperlink" Target="https://da.mdah.ms.gov/browse-all" TargetMode="External"/><Relationship Id="rId5" Type="http://schemas.openxmlformats.org/officeDocument/2006/relationships/hyperlink" Target="https://gahistoricnewspapers.galileo.usg.edu/" TargetMode="External"/><Relationship Id="rId10" Type="http://schemas.openxmlformats.org/officeDocument/2006/relationships/hyperlink" Target="https://digital.archives.alabama.gov/" TargetMode="External"/><Relationship Id="rId4" Type="http://schemas.openxmlformats.org/officeDocument/2006/relationships/hyperlink" Target="https://americanindian.si.edu/" TargetMode="External"/><Relationship Id="rId9" Type="http://schemas.openxmlformats.org/officeDocument/2006/relationships/hyperlink" Target="https://digitalarchives.columbusstate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-iBhamdgdg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54B6C0-FD6E-AE28-4163-B214D0F99B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467" r="9666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1863" y="1660407"/>
            <a:ext cx="5248275" cy="2387600"/>
          </a:xfrm>
        </p:spPr>
        <p:txBody>
          <a:bodyPr anchor="t"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How to Do Historical Research and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1863" y="4595104"/>
            <a:ext cx="5248275" cy="132167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Native American Expulsion and Westward Expansion in the Nineteenth Century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37D6-3764-23F3-23E0-296AA82C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44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Take-Home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44A3-E0E6-27AE-181A-B41C1BEC9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7555"/>
            <a:ext cx="10515600" cy="457257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venir Next LT Pro"/>
              </a:rPr>
              <a:t>Write a 500 to 1,000-word essay explaining the federal and state governments’ motivations for the forced expulsion of Native Americans from Georgia and the consequences of this policy on those Native Americans </a:t>
            </a:r>
            <a:r>
              <a:rPr lang="en-US" b="1" dirty="0">
                <a:solidFill>
                  <a:schemeClr val="tx1"/>
                </a:solidFill>
                <a:latin typeface="Avenir Next LT Pro"/>
              </a:rPr>
              <a:t>using only primary sources</a:t>
            </a:r>
            <a:r>
              <a:rPr lang="en-US" dirty="0">
                <a:solidFill>
                  <a:schemeClr val="tx1"/>
                </a:solidFill>
                <a:latin typeface="Avenir Next LT Pro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Avenir Next LT Pro"/>
              </a:rPr>
              <a:t>Some websites where you can find primary sources for this assignment: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https://www.loc.gov/</a:t>
            </a:r>
            <a:r>
              <a:rPr lang="en-US" dirty="0">
                <a:solidFill>
                  <a:schemeClr val="tx1"/>
                </a:solidFill>
                <a:latin typeface="Avenir Next LT Pro"/>
              </a:rPr>
              <a:t>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https://www.archives.gov/</a:t>
            </a:r>
            <a:endParaRPr lang="en-US">
              <a:solidFill>
                <a:schemeClr val="tx1"/>
              </a:solidFill>
              <a:latin typeface="Avenir Next LT Pro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4"/>
              </a:rPr>
              <a:t>https://americanindian.si.edu/</a:t>
            </a:r>
            <a:endParaRPr lang="en-US">
              <a:solidFill>
                <a:schemeClr val="tx1"/>
              </a:solidFill>
              <a:latin typeface="Avenir Next LT Pro"/>
              <a:hlinkClick r:id="rId4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https://gahistoricnewspapers.galileo.usg.edu/</a:t>
            </a:r>
            <a:endParaRPr lang="en-US">
              <a:solidFill>
                <a:schemeClr val="tx1"/>
              </a:solidFill>
              <a:latin typeface="Avenir Next LT Pro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6"/>
              </a:rPr>
              <a:t>https://www.georgiaarchives.org/</a:t>
            </a:r>
            <a:endParaRPr lang="en-US">
              <a:solidFill>
                <a:schemeClr val="tx1"/>
              </a:solidFill>
              <a:latin typeface="Avenir Next LT Pro"/>
              <a:hlinkClick r:id="rId6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https://www.atlantahistorycenter.com/learning-research/search-the-collections/</a:t>
            </a:r>
            <a:endParaRPr lang="en-US">
              <a:solidFill>
                <a:schemeClr val="tx1"/>
              </a:solidFill>
              <a:latin typeface="Avenir Next LT Pro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https://www.libs.uga.edu/scl/research/collections</a:t>
            </a:r>
            <a:endParaRPr lang="en-US">
              <a:solidFill>
                <a:schemeClr val="tx1"/>
              </a:solidFill>
              <a:latin typeface="Avenir Next LT Pro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9"/>
              </a:rPr>
              <a:t>https://digitalarchives.columbusstate.edu/</a:t>
            </a:r>
            <a:endParaRPr lang="en-US">
              <a:solidFill>
                <a:schemeClr val="tx1"/>
              </a:solidFill>
              <a:latin typeface="Avenir Next LT Pro"/>
              <a:hlinkClick r:id="rId9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10"/>
              </a:rPr>
              <a:t>https://digital.archives.alabama.gov/</a:t>
            </a:r>
            <a:endParaRPr lang="en-US">
              <a:solidFill>
                <a:schemeClr val="tx1"/>
              </a:solidFill>
              <a:latin typeface="Avenir Next LT Pro"/>
              <a:hlinkClick r:id="rId10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https://da.mdah.ms.gov/browse-all</a:t>
            </a:r>
            <a:endParaRPr lang="en-US">
              <a:solidFill>
                <a:schemeClr val="tx1"/>
              </a:solidFill>
              <a:latin typeface="Avenir Next LT Pro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tx1"/>
                </a:solidFill>
                <a:latin typeface="Avenir Next LT Pr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https://www.georgiahistory.com/research/search-our-collection/</a:t>
            </a:r>
            <a:r>
              <a:rPr lang="en-US" dirty="0">
                <a:solidFill>
                  <a:schemeClr val="tx1"/>
                </a:solidFill>
                <a:latin typeface="Avenir Next LT Pro"/>
              </a:rPr>
              <a:t> 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0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ED71-0BCA-9CC7-B9DD-36D7F3E4E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Content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3866-13BC-6E3D-4382-301D3D44D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This lesson discusses genocide, murder, mutilation, violence, discrimination, and racism. </a:t>
            </a:r>
          </a:p>
        </p:txBody>
      </p:sp>
    </p:spTree>
    <p:extLst>
      <p:ext uri="{BB962C8B-B14F-4D97-AF65-F5344CB8AC3E}">
        <p14:creationId xmlns:p14="http://schemas.microsoft.com/office/powerpoint/2010/main" val="187502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F10C978-51B5-420C-9A05-C8F194EAC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" y="-597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D34D1C-4E49-4D32-96F1-E49CEBBF8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46A4AE4-5520-4815-852D-CB05E9F5A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229F6CD-5D84-4EEB-B66D-84415969A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24BD253-E9E1-473E-88AD-E22D668B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C911447-A6C3-48A4-91A8-DAEDB7FF4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BEAE0C5-340D-416D-9DE8-4A73670496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33">
              <a:extLst>
                <a:ext uri="{FF2B5EF4-FFF2-40B4-BE49-F238E27FC236}">
                  <a16:creationId xmlns:a16="http://schemas.microsoft.com/office/drawing/2014/main" id="{C0FED11B-5B5E-48CF-810B-4BA77BBDF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D75A73DE-5BA7-44CE-A718-52385E65D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0F3B01-5167-830A-A423-A2EFEF07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734"/>
            <a:ext cx="8648158" cy="14178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Essential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D5A2A-C138-29A9-FAF3-5E886DB7F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2630"/>
            <a:ext cx="8648158" cy="370197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What and who were the driving forces behind the removal of Native Americans from their lands?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Why did people advocate for the expulsion of Native Americans?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How did Native Americans respond to forced expulsion?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How did the system of slavery impact US policy regarding Native Americans and their lands?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What legal methods and processes were used to dispossess Natives of their lands?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venir Next LT Pro"/>
                <a:cs typeface="Times New Roman"/>
              </a:rPr>
              <a:t>How do the Indian Removal Act of 1830 and the forced expulsion of Native Americans impact the United States today?</a:t>
            </a:r>
          </a:p>
        </p:txBody>
      </p:sp>
    </p:spTree>
    <p:extLst>
      <p:ext uri="{BB962C8B-B14F-4D97-AF65-F5344CB8AC3E}">
        <p14:creationId xmlns:p14="http://schemas.microsoft.com/office/powerpoint/2010/main" val="339430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AF00-AD19-15E7-2E5C-33FE619C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Doing Historical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1432-3E58-B31C-2C3D-529E5E3F9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794"/>
            <a:ext cx="10515600" cy="403949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kinds of sources are necessary to consult while conducting research about Native American removal from the Deep South?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Primary Sources: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laws 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such as the Indian Removal Act;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records 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from the Bureau of Indian Affairs;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treaties 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such as the Treaties of Indian Springs and the New Echota Treaty; 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newspaper articles 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from </a:t>
            </a:r>
            <a:r>
              <a:rPr lang="en-US" i="1" dirty="0">
                <a:solidFill>
                  <a:schemeClr val="tx1"/>
                </a:solidFill>
                <a:latin typeface="Arial"/>
                <a:cs typeface="Arial"/>
              </a:rPr>
              <a:t>The Cherokee Phoenix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reports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 from government officials;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letters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 from Native Americans to the federal government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Secondary Sources: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historical monographs (books) 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that cite primary sources, such as </a:t>
            </a:r>
            <a:r>
              <a:rPr lang="en-US" sz="1800" i="1" dirty="0">
                <a:solidFill>
                  <a:srgbClr val="000000"/>
                </a:solidFill>
                <a:latin typeface="Calibri"/>
                <a:cs typeface="Calibri"/>
              </a:rPr>
              <a:t>Unworthy Republic: The Dispossession of Native Americans and the Road to Indian Territory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 by Claudio Saunt;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analysis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 or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interpretation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 of data; </a:t>
            </a:r>
            <a:r>
              <a:rPr lang="en-US" sz="1800" b="1" dirty="0">
                <a:solidFill>
                  <a:srgbClr val="000000"/>
                </a:solidFill>
                <a:latin typeface="Calibri"/>
                <a:cs typeface="Calibri"/>
              </a:rPr>
              <a:t>scholarly articles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, such as "American Indian Removal Beyond the Removal Act" by John P. Bowes in </a:t>
            </a:r>
            <a:r>
              <a:rPr lang="en-US" sz="1800" i="1" dirty="0">
                <a:solidFill>
                  <a:srgbClr val="000000"/>
                </a:solidFill>
                <a:latin typeface="Calibri"/>
                <a:cs typeface="Calibri"/>
              </a:rPr>
              <a:t>Native American and Indigenous Studies</a:t>
            </a:r>
            <a:r>
              <a:rPr lang="en-US" sz="1800" dirty="0">
                <a:solidFill>
                  <a:srgbClr val="000000"/>
                </a:solidFill>
                <a:latin typeface="Calibri"/>
                <a:cs typeface="Calibri"/>
              </a:rPr>
              <a:t> (University of Minnesota Press)</a:t>
            </a:r>
            <a:endParaRPr lang="en-US" i="1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Where are these primary sources?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How can we access both primary and secondary sources?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are archives? Why do archives exist? How can we access and utilize them as researchers?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How do we evaluate sources for historical evidence while also considering perspectives and motivations of the sources' authors?</a:t>
            </a:r>
          </a:p>
        </p:txBody>
      </p:sp>
    </p:spTree>
    <p:extLst>
      <p:ext uri="{BB962C8B-B14F-4D97-AF65-F5344CB8AC3E}">
        <p14:creationId xmlns:p14="http://schemas.microsoft.com/office/powerpoint/2010/main" val="19419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2E8A7-031A-BBD9-6A35-60F1984A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Primary Source Analysis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D8BAA-B1C4-7C16-3A1D-67D75C35F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66"/>
            <a:ext cx="10468822" cy="43569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 the provided worksheet to: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Identify the source.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Identify the author/creator.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Identify the author's point-of-view/position on the issue addressed in the source.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Analyze the information in the source.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Keep in mind these questions: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What are the author's motivations for creating this document/source?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Is there any information the author is misrepresenting to the reader? If so, why do you think the author did this?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Why is the author's position or point-of-view expressed in the document/source important to understanding forced removal of Native Americans?</a:t>
            </a:r>
          </a:p>
        </p:txBody>
      </p:sp>
    </p:spTree>
    <p:extLst>
      <p:ext uri="{BB962C8B-B14F-4D97-AF65-F5344CB8AC3E}">
        <p14:creationId xmlns:p14="http://schemas.microsoft.com/office/powerpoint/2010/main" val="206862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B75E8-5F96-6DAE-1382-1C2755E5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Post-Activity Class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1E07C-81B2-1D58-6BA8-FA337EFFB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Each group will answer these questions: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What kind of source is this (speech, military order, treaty, newspaper article, etc.)?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Who wrote or created this source?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Who is the audience the author is addressing?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What is the author's argument?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Is there any information the author is misrepresenting to the reader? If so, why do you think the author did this?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Why is the author's position or point-of-view expressed in the document/source important to understanding forced removal of Native Americans?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venir Next LT Pro"/>
              <a:cs typeface="Times New Roman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venir Next LT Pro"/>
                <a:cs typeface="Times New Roman"/>
              </a:rPr>
              <a:t>Compare this text to the other primary sources given. What are the differences, and how might those differences show the “full” history of this historical process?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Avenir Next LT Pr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156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BDAB-5EAD-167B-D83E-EC538991B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023" y="25667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Native American Expulsion Timeline</a:t>
            </a:r>
            <a:endParaRPr lang="en-US"/>
          </a:p>
        </p:txBody>
      </p:sp>
      <p:pic>
        <p:nvPicPr>
          <p:cNvPr id="3" name="Content Placeholder 2" descr="A timeline of the american revolution&#10;&#10;Description automatically generated">
            <a:extLst>
              <a:ext uri="{FF2B5EF4-FFF2-40B4-BE49-F238E27FC236}">
                <a16:creationId xmlns:a16="http://schemas.microsoft.com/office/drawing/2014/main" id="{01966931-85A4-5F69-7968-536A1A20F8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1" y="1298829"/>
            <a:ext cx="8841440" cy="4964204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8180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5F50-2318-FFCA-63B9-88DD19CDE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Worcester v. Georgia Case Brief Summary</a:t>
            </a:r>
          </a:p>
        </p:txBody>
      </p:sp>
      <p:pic>
        <p:nvPicPr>
          <p:cNvPr id="4" name="Online Media 3" title="Worcester v. Georgia Case Brief Summary | Law Case Explained">
            <a:hlinkClick r:id="" action="ppaction://media"/>
            <a:extLst>
              <a:ext uri="{FF2B5EF4-FFF2-40B4-BE49-F238E27FC236}">
                <a16:creationId xmlns:a16="http://schemas.microsoft.com/office/drawing/2014/main" id="{2441AABC-CF4C-DF75-8A0F-2AC30FB9309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87039" y="1750764"/>
            <a:ext cx="7810329" cy="441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2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C27A-00B1-9513-5241-221F7368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Worcester v. Georgia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0DE8-FD3F-3CBD-EC9E-8E20AA780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Why is this court case important?</a:t>
            </a:r>
          </a:p>
          <a:p>
            <a:r>
              <a:rPr lang="en-US" dirty="0">
                <a:solidFill>
                  <a:schemeClr val="tx1"/>
                </a:solidFill>
              </a:rPr>
              <a:t>Did this decision reverse the decision made by the Supreme Court in Cherokee Nation v. Georgia in 1831?</a:t>
            </a:r>
          </a:p>
          <a:p>
            <a:r>
              <a:rPr lang="en-US" dirty="0">
                <a:solidFill>
                  <a:schemeClr val="tx1"/>
                </a:solidFill>
              </a:rPr>
              <a:t>Based on the video, how do you think Worcester v. Georgia (1832) impacted the legality of the Indian Removal Act of 1830?</a:t>
            </a:r>
          </a:p>
        </p:txBody>
      </p:sp>
    </p:spTree>
    <p:extLst>
      <p:ext uri="{BB962C8B-B14F-4D97-AF65-F5344CB8AC3E}">
        <p14:creationId xmlns:p14="http://schemas.microsoft.com/office/powerpoint/2010/main" val="358321316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Custom 42">
      <a:dk1>
        <a:sysClr val="windowText" lastClr="000000"/>
      </a:dk1>
      <a:lt1>
        <a:sysClr val="window" lastClr="FFFFFF"/>
      </a:lt1>
      <a:dk2>
        <a:srgbClr val="642626"/>
      </a:dk2>
      <a:lt2>
        <a:srgbClr val="F3F0E9"/>
      </a:lt2>
      <a:accent1>
        <a:srgbClr val="556D6F"/>
      </a:accent1>
      <a:accent2>
        <a:srgbClr val="C05050"/>
      </a:accent2>
      <a:accent3>
        <a:srgbClr val="BF873A"/>
      </a:accent3>
      <a:accent4>
        <a:srgbClr val="D8897E"/>
      </a:accent4>
      <a:accent5>
        <a:srgbClr val="A4976B"/>
      </a:accent5>
      <a:accent6>
        <a:srgbClr val="D49D8C"/>
      </a:accent6>
      <a:hlink>
        <a:srgbClr val="D13D6E"/>
      </a:hlink>
      <a:folHlink>
        <a:srgbClr val="6C9D92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ArchVTI</vt:lpstr>
      <vt:lpstr>How to Do Historical Research and Analysis</vt:lpstr>
      <vt:lpstr>Content Warning</vt:lpstr>
      <vt:lpstr>Essential Research Questions</vt:lpstr>
      <vt:lpstr>Doing Historical Research</vt:lpstr>
      <vt:lpstr>Primary Source Analysis Activity</vt:lpstr>
      <vt:lpstr>Post-Activity Class Discussion</vt:lpstr>
      <vt:lpstr>Native American Expulsion Timeline</vt:lpstr>
      <vt:lpstr>Worcester v. Georgia Case Brief Summary</vt:lpstr>
      <vt:lpstr>Worcester v. Georgia Discussion</vt:lpstr>
      <vt:lpstr>Take-Home Essay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327</cp:revision>
  <dcterms:created xsi:type="dcterms:W3CDTF">2023-11-09T16:17:08Z</dcterms:created>
  <dcterms:modified xsi:type="dcterms:W3CDTF">2024-05-03T15:45:00Z</dcterms:modified>
</cp:coreProperties>
</file>